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85" r:id="rId2"/>
    <p:sldId id="412" r:id="rId3"/>
    <p:sldId id="413" r:id="rId4"/>
    <p:sldId id="414" r:id="rId5"/>
    <p:sldId id="415" r:id="rId6"/>
    <p:sldId id="416" r:id="rId7"/>
    <p:sldId id="418" r:id="rId8"/>
    <p:sldId id="419" r:id="rId9"/>
    <p:sldId id="400" r:id="rId10"/>
    <p:sldId id="409" r:id="rId11"/>
    <p:sldId id="402" r:id="rId12"/>
    <p:sldId id="408" r:id="rId13"/>
    <p:sldId id="410" r:id="rId14"/>
    <p:sldId id="41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44" autoAdjust="0"/>
    <p:restoredTop sz="68769" autoAdjust="0"/>
  </p:normalViewPr>
  <p:slideViewPr>
    <p:cSldViewPr snapToGrid="0" snapToObjects="1">
      <p:cViewPr varScale="1">
        <p:scale>
          <a:sx n="89" d="100"/>
          <a:sy n="89" d="100"/>
        </p:scale>
        <p:origin x="-89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wmf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671DE-B974-1645-9773-8DE72E573319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14A3D-3C3B-DE49-A718-2FFC0A4B9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68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7288" y="587375"/>
            <a:ext cx="4556125" cy="3416300"/>
          </a:xfrm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70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tx1"/>
                </a:solidFill>
                <a:effectLst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08276" y="6580867"/>
            <a:ext cx="3691604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/>
          <a:lstStyle/>
          <a:p>
            <a:fld id="{15BAAE7D-7912-B445-AAA7-9E6395770C35}" type="datetimeFigureOut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1D634D4-65BA-D348-A8E9-17702A94E3A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9099" y="6572228"/>
            <a:ext cx="33674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000"/>
        </a:spcBef>
        <a:buClr>
          <a:schemeClr val="accent2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3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tx2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2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3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jpg"/><Relationship Id="rId5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Relationship Id="rId3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oleObject" Target="../embeddings/Microsoft_Equation2.bin"/><Relationship Id="rId5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ChangeArrowheads="1"/>
          </p:cNvSpPr>
          <p:nvPr>
            <p:ph type="title"/>
          </p:nvPr>
        </p:nvSpPr>
        <p:spPr>
          <a:xfrm>
            <a:off x="160774" y="1651663"/>
            <a:ext cx="8983226" cy="1836400"/>
          </a:xfrm>
          <a:noFill/>
        </p:spPr>
        <p:txBody>
          <a:bodyPr wrap="square" lIns="63500" tIns="25400" rIns="63500" bIns="25400" anchorCtr="1">
            <a:spAutoFit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CS 419: Production Rendering</a:t>
            </a:r>
            <a:br>
              <a:rPr lang="en-US" sz="2800" dirty="0" smtClean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/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/>
            </a:r>
            <a:br>
              <a:rPr lang="en-US" sz="2800" dirty="0" smtClean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Procedural Textures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1600200" y="4332637"/>
            <a:ext cx="6248400" cy="7360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buClrTx/>
              <a:buSzTx/>
              <a:buFontTx/>
              <a:buNone/>
            </a:pPr>
            <a:r>
              <a:rPr lang="en-US" sz="2400" dirty="0" smtClean="0">
                <a:solidFill>
                  <a:schemeClr val="tx2"/>
                </a:solidFill>
                <a:latin typeface="+mn-lt"/>
              </a:rPr>
              <a:t>Eric Shaffer</a:t>
            </a:r>
          </a:p>
          <a:p>
            <a:pPr algn="ctr">
              <a:buClrTx/>
              <a:buSzTx/>
              <a:buFontTx/>
              <a:buNone/>
            </a:pPr>
            <a:r>
              <a:rPr lang="en-US" dirty="0" smtClean="0">
                <a:solidFill>
                  <a:schemeClr val="tx2"/>
                </a:solidFill>
              </a:rPr>
              <a:t> </a:t>
            </a:r>
            <a:endParaRPr lang="en-US" sz="300" dirty="0" smtClean="0">
              <a:solidFill>
                <a:schemeClr val="tx2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2667000" y="2180983"/>
            <a:ext cx="3908777" cy="1588"/>
          </a:xfrm>
          <a:prstGeom prst="lin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TextBox 2"/>
          <p:cNvSpPr txBox="1"/>
          <p:nvPr/>
        </p:nvSpPr>
        <p:spPr>
          <a:xfrm>
            <a:off x="-1566333" y="1241778"/>
            <a:ext cx="337853" cy="3744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1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Scaling Textures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30" y="2290570"/>
            <a:ext cx="4385539" cy="145537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30" y="4006529"/>
            <a:ext cx="4385539" cy="14586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29021" y="2436868"/>
            <a:ext cx="26505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Texture not scaled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…and scaled so that the size of the checkers relative to the sphere stays the same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504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4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Transforming Textures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687" y="2209800"/>
            <a:ext cx="5762625" cy="2438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7658" y="5246180"/>
            <a:ext cx="7192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transform the texture, inverse transform the hit-point</a:t>
            </a:r>
          </a:p>
          <a:p>
            <a:r>
              <a:rPr lang="en-US" dirty="0" smtClean="0"/>
              <a:t>…using the inverse of the object transformation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331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37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12192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dirty="0" smtClean="0"/>
              <a:t>Transforming Textures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351" y="2044500"/>
            <a:ext cx="1423191" cy="14231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34" y="2044502"/>
            <a:ext cx="1419633" cy="14231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273" y="2044502"/>
            <a:ext cx="1419633" cy="14231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12" y="2044501"/>
            <a:ext cx="1423191" cy="14231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7316" y="4127915"/>
            <a:ext cx="733038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Inverse transformation technique will work for any arbitrary set of affine transformations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would it look like if we animated a textured object without transforming the texture?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Transforming Textures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68" y="2779008"/>
            <a:ext cx="7610475" cy="2525600"/>
          </a:xfrm>
        </p:spPr>
      </p:pic>
    </p:spTree>
    <p:extLst>
      <p:ext uri="{BB962C8B-B14F-4D97-AF65-F5344CB8AC3E}">
        <p14:creationId xmlns:p14="http://schemas.microsoft.com/office/powerpoint/2010/main" val="1776127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of a Noise-based Texture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452" y="2413000"/>
            <a:ext cx="3578690" cy="357869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42" y="2413000"/>
            <a:ext cx="3578690" cy="357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832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668" y="2255321"/>
            <a:ext cx="7610476" cy="1402280"/>
          </a:xfrm>
        </p:spPr>
        <p:txBody>
          <a:bodyPr/>
          <a:lstStyle/>
          <a:p>
            <a:r>
              <a:rPr lang="en-US" dirty="0" smtClean="0"/>
              <a:t>Procedural texturing generates a texture algorithmically</a:t>
            </a:r>
          </a:p>
          <a:p>
            <a:pPr lvl="1"/>
            <a:r>
              <a:rPr lang="en-US" dirty="0" smtClean="0"/>
              <a:t>As opposed to storing one as data and doing lookups</a:t>
            </a:r>
          </a:p>
          <a:p>
            <a:pPr lvl="1"/>
            <a:r>
              <a:rPr lang="en-US" dirty="0" smtClean="0"/>
              <a:t>Procedural modeling is similar in that it generates </a:t>
            </a:r>
            <a:r>
              <a:rPr lang="en-US" dirty="0" err="1" smtClean="0"/>
              <a:t>gometry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18" y="3874666"/>
            <a:ext cx="2263553" cy="22635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357" y="3874666"/>
            <a:ext cx="2252921" cy="22529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064" y="3874665"/>
            <a:ext cx="2252921" cy="22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99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977" y="2595562"/>
            <a:ext cx="8405923" cy="36707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Popularized by Peachey and </a:t>
            </a:r>
            <a:r>
              <a:rPr lang="en-US" dirty="0" err="1" smtClean="0"/>
              <a:t>Perlin</a:t>
            </a:r>
            <a:r>
              <a:rPr lang="en-US" dirty="0" smtClean="0"/>
              <a:t> (1985)</a:t>
            </a:r>
          </a:p>
          <a:p>
            <a:pPr lvl="1"/>
            <a:r>
              <a:rPr lang="en-US" dirty="0" err="1" smtClean="0"/>
              <a:t>Perlin</a:t>
            </a:r>
            <a:r>
              <a:rPr lang="en-US" dirty="0" smtClean="0"/>
              <a:t> won an Oscar in 1997 for his work on procedural textures</a:t>
            </a:r>
          </a:p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Compact…not much storage required</a:t>
            </a:r>
          </a:p>
          <a:p>
            <a:pPr lvl="1"/>
            <a:r>
              <a:rPr lang="en-US" dirty="0" smtClean="0"/>
              <a:t>No aliasing…they are not fixed resolution</a:t>
            </a:r>
          </a:p>
          <a:p>
            <a:pPr lvl="1"/>
            <a:r>
              <a:rPr lang="en-US" dirty="0" smtClean="0"/>
              <a:t>Single procedural texture can generate several different effects</a:t>
            </a:r>
          </a:p>
          <a:p>
            <a:pPr lvl="2"/>
            <a:r>
              <a:rPr lang="en-US" dirty="0" smtClean="0"/>
              <a:t>You simply change input parameters</a:t>
            </a:r>
          </a:p>
          <a:p>
            <a:r>
              <a:rPr lang="en-US" dirty="0" smtClean="0"/>
              <a:t>Disadvantages</a:t>
            </a:r>
          </a:p>
          <a:p>
            <a:pPr lvl="1"/>
            <a:r>
              <a:rPr lang="en-US" dirty="0" smtClean="0"/>
              <a:t>Higher computational cost than texture mapping</a:t>
            </a:r>
          </a:p>
          <a:p>
            <a:pPr lvl="1"/>
            <a:r>
              <a:rPr lang="en-US" dirty="0" smtClean="0"/>
              <a:t>Can be difficult to develop and implement</a:t>
            </a:r>
          </a:p>
        </p:txBody>
      </p:sp>
    </p:spTree>
    <p:extLst>
      <p:ext uri="{BB962C8B-B14F-4D97-AF65-F5344CB8AC3E}">
        <p14:creationId xmlns:p14="http://schemas.microsoft.com/office/powerpoint/2010/main" val="1269245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57821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3D Checker Texture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878" y="1777815"/>
            <a:ext cx="8044481" cy="1756453"/>
          </a:xfrm>
        </p:spPr>
        <p:txBody>
          <a:bodyPr>
            <a:normAutofit/>
          </a:bodyPr>
          <a:lstStyle/>
          <a:p>
            <a:r>
              <a:rPr lang="en-US" dirty="0" smtClean="0"/>
              <a:t>Iconic procedural texture in computer graphics</a:t>
            </a:r>
          </a:p>
          <a:p>
            <a:pPr lvl="1"/>
            <a:r>
              <a:rPr lang="en-US" dirty="0" smtClean="0"/>
              <a:t>…it often nicely demonstrates aliasing</a:t>
            </a:r>
          </a:p>
          <a:p>
            <a:r>
              <a:rPr lang="en-US" dirty="0" smtClean="0"/>
              <a:t>How could we implement it?</a:t>
            </a:r>
          </a:p>
          <a:p>
            <a:pPr lvl="1"/>
            <a:r>
              <a:rPr lang="en-US" dirty="0" smtClean="0"/>
              <a:t>Imagine filling the world with cubes of alternating white/black</a:t>
            </a:r>
          </a:p>
          <a:p>
            <a:pPr marL="349250" lvl="1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63" y="4308710"/>
            <a:ext cx="7012872" cy="2390753"/>
          </a:xfrm>
          <a:prstGeom prst="rect">
            <a:avLst/>
          </a:prstGeom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0757601"/>
              </p:ext>
            </p:extLst>
          </p:nvPr>
        </p:nvGraphicFramePr>
        <p:xfrm>
          <a:off x="1392154" y="3382406"/>
          <a:ext cx="4306273" cy="656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Equation" r:id="rId4" imgW="2667000" imgH="406400" progId="Equation.3">
                  <p:embed/>
                </p:oleObj>
              </mc:Choice>
              <mc:Fallback>
                <p:oleObj name="Equation" r:id="rId4" imgW="26670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2154" y="3382406"/>
                        <a:ext cx="4306273" cy="6561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69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Checker Texture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56" y="3755162"/>
            <a:ext cx="7794556" cy="265723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20815" y="2347060"/>
            <a:ext cx="7610476" cy="1408102"/>
          </a:xfrm>
        </p:spPr>
        <p:txBody>
          <a:bodyPr/>
          <a:lstStyle/>
          <a:p>
            <a:r>
              <a:rPr lang="en-US" dirty="0" smtClean="0"/>
              <a:t>So what went wrong?</a:t>
            </a:r>
          </a:p>
          <a:p>
            <a:r>
              <a:rPr lang="en-US" dirty="0" smtClean="0"/>
              <a:t>How would you fix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85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</a:t>
            </a:r>
            <a:r>
              <a:rPr lang="en-US" dirty="0" smtClean="0"/>
              <a:t>Checker Texture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84" y="3410017"/>
            <a:ext cx="7711476" cy="262891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9902" y="2595562"/>
            <a:ext cx="8434998" cy="3670767"/>
          </a:xfrm>
        </p:spPr>
        <p:txBody>
          <a:bodyPr/>
          <a:lstStyle/>
          <a:p>
            <a:r>
              <a:rPr lang="en-US" dirty="0" smtClean="0"/>
              <a:t>For the best results, need geometry-specific procedural textures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604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Planar Checker Texture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619" y="2347060"/>
            <a:ext cx="8162448" cy="966318"/>
          </a:xfrm>
        </p:spPr>
        <p:txBody>
          <a:bodyPr/>
          <a:lstStyle/>
          <a:p>
            <a:r>
              <a:rPr lang="en-US" dirty="0" smtClean="0"/>
              <a:t>To make it more exciting we can optionally render a 2D grid</a:t>
            </a:r>
            <a:endParaRPr lang="en-US" dirty="0"/>
          </a:p>
        </p:txBody>
      </p:sp>
      <p:pic>
        <p:nvPicPr>
          <p:cNvPr id="4" name="Picture 3" descr="Figure30.0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039"/>
            <a:ext cx="6647320" cy="2825843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133323"/>
              </p:ext>
            </p:extLst>
          </p:nvPr>
        </p:nvGraphicFramePr>
        <p:xfrm>
          <a:off x="6637298" y="3313378"/>
          <a:ext cx="2059769" cy="1965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Equation" r:id="rId4" imgW="1104900" imgH="1054100" progId="Equation.3">
                  <p:embed/>
                </p:oleObj>
              </mc:Choice>
              <mc:Fallback>
                <p:oleObj name="Equation" r:id="rId4" imgW="1104900" imgH="1054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37298" y="3313378"/>
                        <a:ext cx="2059769" cy="1965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4243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2D Planar Checker Texture</a:t>
            </a:r>
            <a:endParaRPr lang="en-US" dirty="0"/>
          </a:p>
        </p:txBody>
      </p:sp>
      <p:pic>
        <p:nvPicPr>
          <p:cNvPr id="4" name="Picture 3" descr="Figure30.15(a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429" y="2510746"/>
            <a:ext cx="3398110" cy="339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65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Texture and Transformations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51" y="4657060"/>
            <a:ext cx="8452749" cy="16092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560" y="2312581"/>
            <a:ext cx="1839432" cy="18394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69" y="2304848"/>
            <a:ext cx="1844507" cy="18445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438" y="2312581"/>
            <a:ext cx="1831699" cy="18316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499" y="2304848"/>
            <a:ext cx="1836774" cy="18367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8292" y="4657060"/>
            <a:ext cx="71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 of non-uniform scaling of textures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45921"/>
      </p:ext>
    </p:extLst>
  </p:cSld>
  <p:clrMapOvr>
    <a:masterClrMapping/>
  </p:clrMapOvr>
</p:sld>
</file>

<file path=ppt/theme/theme1.xml><?xml version="1.0" encoding="utf-8"?>
<a:theme xmlns:a="http://schemas.openxmlformats.org/drawingml/2006/main" name="DAK1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</a:majorFont>
      <a:minorFont>
        <a:latin typeface="Century Gothic"/>
        <a:ea typeface=""/>
        <a:cs typeface=""/>
        <a:font script="Jpan" typeface="メイリオ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108592</TotalTime>
  <Words>272</Words>
  <Application>Microsoft Macintosh PowerPoint</Application>
  <PresentationFormat>On-screen Show (4:3)</PresentationFormat>
  <Paragraphs>52</Paragraphs>
  <Slides>14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DAK1</vt:lpstr>
      <vt:lpstr>Microsoft Equation</vt:lpstr>
      <vt:lpstr>CS 419: Production Rendering   Procedural Textures</vt:lpstr>
      <vt:lpstr>Procedural Textures</vt:lpstr>
      <vt:lpstr>Procedural Textures</vt:lpstr>
      <vt:lpstr>3D Checker Texture</vt:lpstr>
      <vt:lpstr>3D Checker Texture</vt:lpstr>
      <vt:lpstr>2D Checker Texture</vt:lpstr>
      <vt:lpstr>2D Planar Checker Texture</vt:lpstr>
      <vt:lpstr>2D Planar Checker Texture</vt:lpstr>
      <vt:lpstr>Texture and Transformations</vt:lpstr>
      <vt:lpstr>Scaling Textures </vt:lpstr>
      <vt:lpstr>Transforming Textures</vt:lpstr>
      <vt:lpstr>Transforming Textures</vt:lpstr>
      <vt:lpstr>Transforming Textures</vt:lpstr>
      <vt:lpstr>Example of a Noise-based Texture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visualization and analysis tool for reservoir modeling and fluid-flow simulation</dc:title>
  <dc:creator>Don Keefer</dc:creator>
  <cp:lastModifiedBy>Eric Shaffer</cp:lastModifiedBy>
  <cp:revision>500</cp:revision>
  <cp:lastPrinted>2014-10-16T13:24:34Z</cp:lastPrinted>
  <dcterms:created xsi:type="dcterms:W3CDTF">2012-04-01T22:10:48Z</dcterms:created>
  <dcterms:modified xsi:type="dcterms:W3CDTF">2016-04-14T13:12:23Z</dcterms:modified>
</cp:coreProperties>
</file>